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59" r:id="rId4"/>
    <p:sldId id="271" r:id="rId5"/>
    <p:sldId id="261" r:id="rId6"/>
    <p:sldId id="264" r:id="rId7"/>
    <p:sldId id="273" r:id="rId8"/>
    <p:sldId id="274" r:id="rId9"/>
    <p:sldId id="262" r:id="rId10"/>
    <p:sldId id="275" r:id="rId11"/>
    <p:sldId id="277" r:id="rId12"/>
    <p:sldId id="276" r:id="rId13"/>
    <p:sldId id="263" r:id="rId14"/>
    <p:sldId id="266" r:id="rId15"/>
    <p:sldId id="265" r:id="rId16"/>
    <p:sldId id="278" r:id="rId17"/>
    <p:sldId id="279" r:id="rId18"/>
    <p:sldId id="280" r:id="rId19"/>
    <p:sldId id="281" r:id="rId20"/>
    <p:sldId id="282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25"/>
    <a:srgbClr val="FDFD69"/>
    <a:srgbClr val="C0E97D"/>
    <a:srgbClr val="FFFF00"/>
    <a:srgbClr val="51271B"/>
    <a:srgbClr val="69381E"/>
    <a:srgbClr val="BB975D"/>
    <a:srgbClr val="604B38"/>
    <a:srgbClr val="FAF3A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9D54E-5013-46A8-89A5-1B53A715BA8F}" type="datetimeFigureOut">
              <a:rPr lang="en-US" smtClean="0"/>
              <a:t>7/18/2025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3926B-6DAA-4D33-AA50-FA845D6D86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Updated 13 Jun 2024 by Noah Mulvaney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824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198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598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169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601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032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372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76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163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799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61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9E866-E575-429A-955A-0A8D1C8726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9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422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60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54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87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12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488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479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269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https://commons.wikimedia.org/wiki/File:Sonar_Principle_EN.svg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9E866-E575-429A-955A-0A8D1C8726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6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14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36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46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92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36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91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05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5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64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9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B16F7-518A-4C11-804A-5E47CEC998E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C882B-02F8-46DE-BE2B-E80A352F5B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BrandBar_New_flag_only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020" y="5666008"/>
            <a:ext cx="13280983" cy="155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4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507" y="3721029"/>
            <a:ext cx="10363200" cy="1135288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69381E"/>
                </a:solidFill>
              </a:rPr>
              <a:t> ADC Potentiometer Bar Graph</a:t>
            </a:r>
            <a:br>
              <a:rPr lang="en-US" sz="5400" b="1" dirty="0">
                <a:solidFill>
                  <a:srgbClr val="69381E"/>
                </a:solidFill>
              </a:rPr>
            </a:br>
            <a:endParaRPr lang="en-US" sz="5400" b="1" dirty="0">
              <a:solidFill>
                <a:srgbClr val="69381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9181" y="6479816"/>
            <a:ext cx="8496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ELECTRICAL ENGINEERING AND COMPUTER SCIENCE, COLLEGE OF ENGINEERING AND PHYSICAL SCIENCES</a:t>
            </a:r>
          </a:p>
        </p:txBody>
      </p:sp>
      <p:pic>
        <p:nvPicPr>
          <p:cNvPr id="10" name="Picture 9" descr="A brown rectangular sign with a horse and text&#10;&#10;Description automatically generated">
            <a:extLst>
              <a:ext uri="{FF2B5EF4-FFF2-40B4-BE49-F238E27FC236}">
                <a16:creationId xmlns:a16="http://schemas.microsoft.com/office/drawing/2014/main" id="{CB96BABA-B0E6-123B-BAEB-42A84349C6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t="32742" r="1737" b="31610"/>
          <a:stretch/>
        </p:blipFill>
        <p:spPr>
          <a:xfrm>
            <a:off x="3529181" y="1433632"/>
            <a:ext cx="4810978" cy="1710619"/>
          </a:xfrm>
          <a:prstGeom prst="rect">
            <a:avLst/>
          </a:prstGeom>
        </p:spPr>
      </p:pic>
      <p:pic>
        <p:nvPicPr>
          <p:cNvPr id="5" name="Picture 4" descr="A blue and white symbol&#10;&#10;Description automatically generated">
            <a:extLst>
              <a:ext uri="{FF2B5EF4-FFF2-40B4-BE49-F238E27FC236}">
                <a16:creationId xmlns:a16="http://schemas.microsoft.com/office/drawing/2014/main" id="{33C5809A-CD56-2239-D308-22ABC0094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8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Introduction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567" y="1417638"/>
            <a:ext cx="11804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will now use a pushbutton to control different “modes” of the bar graph.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do this we will use two more advanced techniques:  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User Defined Functions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Switch Case Block</a:t>
            </a:r>
          </a:p>
        </p:txBody>
      </p:sp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8A0CC59F-8FEA-CFD0-7D0A-4AC13EBAA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6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567" y="1417638"/>
            <a:ext cx="11804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Blocks of code made by the user to perform certain tasks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Great for repetitive tasks, cleaner code, and performing similar actions with different variables.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“definition” of the functions is written outside of the void loop and contains the actual code to run.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“header” of the function is placed in the code where the function needs to run similar to other pre-defined functions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643" y="4796444"/>
            <a:ext cx="4779455" cy="631767"/>
          </a:xfrm>
          <a:prstGeom prst="rect">
            <a:avLst/>
          </a:prstGeom>
        </p:spPr>
      </p:pic>
      <p:pic>
        <p:nvPicPr>
          <p:cNvPr id="5" name="Picture 4" descr="A blue and white symbol&#10;&#10;Description automatically generated">
            <a:extLst>
              <a:ext uri="{FF2B5EF4-FFF2-40B4-BE49-F238E27FC236}">
                <a16:creationId xmlns:a16="http://schemas.microsoft.com/office/drawing/2014/main" id="{C964BD38-F258-F3CD-BDA6-12CAB0E15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255" y="1417638"/>
            <a:ext cx="117458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way to change what happens in the code based on the state of a variable.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Our code runs through three different display options based on the state of the “Mode” variable.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757" y="2754716"/>
            <a:ext cx="5028283" cy="2853604"/>
          </a:xfrm>
          <a:prstGeom prst="rect">
            <a:avLst/>
          </a:prstGeom>
        </p:spPr>
      </p:pic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EB4A5F7F-9965-1017-7382-B43D15FFB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6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Circuit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336" y="1226445"/>
            <a:ext cx="5386040" cy="4344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33164" y="1417638"/>
            <a:ext cx="3158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Same circuit as before but with an added push button connected to pin 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39" y="3000407"/>
            <a:ext cx="530398" cy="493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127" y="3398630"/>
            <a:ext cx="658425" cy="49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566" y="3398629"/>
            <a:ext cx="530398" cy="493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9325" y="3398629"/>
            <a:ext cx="673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425"/>
                </a:solidFill>
              </a:rPr>
              <a:t>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814" y="3244268"/>
            <a:ext cx="798645" cy="499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4862" y="3244268"/>
            <a:ext cx="1012024" cy="493819"/>
          </a:xfrm>
          <a:prstGeom prst="rect">
            <a:avLst/>
          </a:prstGeom>
        </p:spPr>
      </p:pic>
      <p:pic>
        <p:nvPicPr>
          <p:cNvPr id="11" name="Picture 10" descr="A blue and white symbol&#10;&#10;Description automatically generated">
            <a:extLst>
              <a:ext uri="{FF2B5EF4-FFF2-40B4-BE49-F238E27FC236}">
                <a16:creationId xmlns:a16="http://schemas.microsoft.com/office/drawing/2014/main" id="{0B3205F0-8F50-0FAD-28B3-BC47A343D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CB5E84F-34CC-6B88-5D89-FAD9D905B36D}"/>
              </a:ext>
            </a:extLst>
          </p:cNvPr>
          <p:cNvSpPr/>
          <p:nvPr/>
        </p:nvSpPr>
        <p:spPr>
          <a:xfrm>
            <a:off x="4849091" y="4830031"/>
            <a:ext cx="1324292" cy="4938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All 220 ohm</a:t>
            </a:r>
          </a:p>
        </p:txBody>
      </p:sp>
    </p:spTree>
    <p:extLst>
      <p:ext uri="{BB962C8B-B14F-4D97-AF65-F5344CB8AC3E}">
        <p14:creationId xmlns:p14="http://schemas.microsoft.com/office/powerpoint/2010/main" val="401537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2FC68ED7-B673-F5EE-DB3A-D33FE265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1666"/>
            <a:ext cx="10972800" cy="1143000"/>
          </a:xfrm>
        </p:spPr>
        <p:txBody>
          <a:bodyPr/>
          <a:lstStyle/>
          <a:p>
            <a:r>
              <a:rPr lang="en-US" dirty="0"/>
              <a:t>Advanced 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6" y="1846804"/>
            <a:ext cx="8186927" cy="3082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077" y="4662875"/>
            <a:ext cx="1170188" cy="399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041" y="4293779"/>
            <a:ext cx="1080925" cy="3690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2687" y="1139036"/>
            <a:ext cx="11446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Open the </a:t>
            </a:r>
            <a:r>
              <a:rPr lang="en-US" sz="2800" b="1" dirty="0" err="1">
                <a:solidFill>
                  <a:srgbClr val="FF0000"/>
                </a:solidFill>
              </a:rPr>
              <a:t>ADC_Pot_Bar_Graph_Advanced_Temp.ino</a:t>
            </a:r>
            <a:r>
              <a:rPr lang="en-US" sz="2800" dirty="0">
                <a:solidFill>
                  <a:srgbClr val="FF0000"/>
                </a:solidFill>
              </a:rPr>
              <a:t> File in the Arduino IDE</a:t>
            </a:r>
          </a:p>
        </p:txBody>
      </p:sp>
    </p:spTree>
    <p:extLst>
      <p:ext uri="{BB962C8B-B14F-4D97-AF65-F5344CB8AC3E}">
        <p14:creationId xmlns:p14="http://schemas.microsoft.com/office/powerpoint/2010/main" val="336037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04" y="1794456"/>
            <a:ext cx="6866313" cy="3203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9ABD1-1BF7-95A2-A10A-33F06711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890" y="3861145"/>
            <a:ext cx="1551427" cy="526216"/>
          </a:xfrm>
          <a:prstGeom prst="rect">
            <a:avLst/>
          </a:prstGeom>
        </p:spPr>
      </p:pic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E92140E7-BA2D-11A6-86CA-74DB2E933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6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4" y="2223716"/>
            <a:ext cx="11070936" cy="2694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9ABD1-1BF7-95A2-A10A-33F06711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033" y="3748399"/>
            <a:ext cx="1360233" cy="461366"/>
          </a:xfrm>
          <a:prstGeom prst="rect">
            <a:avLst/>
          </a:prstGeom>
        </p:spPr>
      </p:pic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F4A3D100-73FC-384E-403C-11E9916EA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7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58" y="1660252"/>
            <a:ext cx="5054138" cy="3588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833" y="2100052"/>
            <a:ext cx="1359526" cy="463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190" y="3646219"/>
            <a:ext cx="1359526" cy="463336"/>
          </a:xfrm>
          <a:prstGeom prst="rect">
            <a:avLst/>
          </a:prstGeom>
        </p:spPr>
      </p:pic>
      <p:pic>
        <p:nvPicPr>
          <p:cNvPr id="5" name="Picture 4" descr="A blue and white symbol&#10;&#10;Description automatically generated">
            <a:extLst>
              <a:ext uri="{FF2B5EF4-FFF2-40B4-BE49-F238E27FC236}">
                <a16:creationId xmlns:a16="http://schemas.microsoft.com/office/drawing/2014/main" id="{BEF44A01-B26C-9A37-70B0-3F92DF57B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95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9" y="1512916"/>
            <a:ext cx="8204459" cy="3569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550" y="1417638"/>
            <a:ext cx="1359526" cy="469433"/>
          </a:xfrm>
          <a:prstGeom prst="rect">
            <a:avLst/>
          </a:prstGeom>
        </p:spPr>
      </p:pic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A21EDE77-AA36-393D-7E2F-BDFEADE0F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93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76" y="1678851"/>
            <a:ext cx="7740281" cy="3544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645" y="3801111"/>
            <a:ext cx="1359526" cy="469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979" y="2613941"/>
            <a:ext cx="1359526" cy="469433"/>
          </a:xfrm>
          <a:prstGeom prst="rect">
            <a:avLst/>
          </a:prstGeom>
        </p:spPr>
      </p:pic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D56E6F31-7460-68BB-ED86-8851A6BCB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4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74A5-2D56-B5F3-2C94-96B6D122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8C5B0-CE8A-5365-533A-52856D3F3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the Analog to Digital Conversion feature of Arduino. </a:t>
            </a:r>
          </a:p>
          <a:p>
            <a:r>
              <a:rPr lang="en-US" dirty="0"/>
              <a:t>Introduce the potentiometer and showcase an application of it. </a:t>
            </a:r>
          </a:p>
          <a:p>
            <a:r>
              <a:rPr lang="en-US" dirty="0"/>
              <a:t>If time allows discuss: </a:t>
            </a:r>
          </a:p>
          <a:p>
            <a:pPr lvl="1"/>
            <a:r>
              <a:rPr lang="en-US" dirty="0"/>
              <a:t>User Defined Functions </a:t>
            </a:r>
          </a:p>
          <a:p>
            <a:pPr lvl="1"/>
            <a:r>
              <a:rPr lang="en-US" dirty="0"/>
              <a:t>Switch Cases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448E1D3A-D231-3621-CD46-D5CEE4467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7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19" y="1417638"/>
            <a:ext cx="6907877" cy="4274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11" y="1307294"/>
            <a:ext cx="1359526" cy="4694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670" y="4183498"/>
            <a:ext cx="1359526" cy="469433"/>
          </a:xfrm>
          <a:prstGeom prst="rect">
            <a:avLst/>
          </a:prstGeom>
        </p:spPr>
      </p:pic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933105A2-48FF-9264-70B4-E8708E6BF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New 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FCBD6-753B-8094-5AE1-55FFB69CC2A6}"/>
              </a:ext>
            </a:extLst>
          </p:cNvPr>
          <p:cNvSpPr txBox="1"/>
          <p:nvPr/>
        </p:nvSpPr>
        <p:spPr>
          <a:xfrm>
            <a:off x="827314" y="1611086"/>
            <a:ext cx="619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Now, when you press the button the program will switch between three different modes of operation: Sequential LED, Single LED, and Dancing.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578" y="1752772"/>
            <a:ext cx="3682365" cy="3682365"/>
          </a:xfrm>
          <a:prstGeom prst="rect">
            <a:avLst/>
          </a:prstGeom>
        </p:spPr>
      </p:pic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591FBF5A-EC96-8BEF-BC2D-DD23FB1A9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8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Potentiometer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5718" y="3782290"/>
            <a:ext cx="2897682" cy="2086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778" y="3540183"/>
            <a:ext cx="2105025" cy="217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7818" y="1417638"/>
            <a:ext cx="11172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Essentially a variable resistor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Uses a resistive strip and a wiper to physically alter its resistance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Our potentiometers will output a voltage of 5 volts to 0 volts </a:t>
            </a:r>
          </a:p>
        </p:txBody>
      </p:sp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5EBA69E2-26F2-826E-0958-1BA98ED66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5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E73AC6A8-DC08-511D-A417-FC54203C2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to Digital Conversion With Arduino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20" y="1422112"/>
            <a:ext cx="120700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can normally only handle digital information (HIGH or LOW/ 1 or 0)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a value that falls between HIGH or LOW needs to be used, it must be converted using </a:t>
            </a:r>
            <a:r>
              <a:rPr lang="en-US" sz="2800" b="1" dirty="0"/>
              <a:t>Analog to Digital Conversion</a:t>
            </a:r>
            <a:r>
              <a:rPr lang="en-US" sz="28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analog input pins (A0-A5) on the Arduino make this process relatively easy.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With a resolution of 10 bits, converts the read voltage to a value between 0 and 1023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182" y="3669809"/>
            <a:ext cx="53340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9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084" y="1116701"/>
            <a:ext cx="5877098" cy="4595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8279" y="3195417"/>
            <a:ext cx="95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72152" y="3380253"/>
            <a:ext cx="748145" cy="36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5565" y="3359841"/>
            <a:ext cx="606829" cy="3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0133" y="3414281"/>
            <a:ext cx="47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1271B"/>
                </a:solidFill>
              </a:rPr>
              <a:t>11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2080" y="276270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A0</a:t>
            </a:r>
          </a:p>
        </p:txBody>
      </p:sp>
      <p:pic>
        <p:nvPicPr>
          <p:cNvPr id="9" name="Picture 8" descr="A blue and white symbol&#10;&#10;Description automatically generated">
            <a:extLst>
              <a:ext uri="{FF2B5EF4-FFF2-40B4-BE49-F238E27FC236}">
                <a16:creationId xmlns:a16="http://schemas.microsoft.com/office/drawing/2014/main" id="{7F9B1EFD-5CDD-A9BA-E0A7-7DD0C1A4A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84E0B12-C8EC-C88F-373F-47888D9D3183}"/>
              </a:ext>
            </a:extLst>
          </p:cNvPr>
          <p:cNvSpPr/>
          <p:nvPr/>
        </p:nvSpPr>
        <p:spPr>
          <a:xfrm>
            <a:off x="5212080" y="4757015"/>
            <a:ext cx="1548937" cy="4938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220 ohm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CB46AB-58E5-8FE6-4155-F9BD358E0EAA}"/>
              </a:ext>
            </a:extLst>
          </p:cNvPr>
          <p:cNvSpPr txBox="1"/>
          <p:nvPr/>
        </p:nvSpPr>
        <p:spPr>
          <a:xfrm>
            <a:off x="9362309" y="3315588"/>
            <a:ext cx="209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Labeled Side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EF96CD-74F0-56EC-DF5F-82649AB31FCF}"/>
              </a:ext>
            </a:extLst>
          </p:cNvPr>
          <p:cNvCxnSpPr>
            <a:stCxn id="11" idx="1"/>
          </p:cNvCxnSpPr>
          <p:nvPr/>
        </p:nvCxnSpPr>
        <p:spPr>
          <a:xfrm flipH="1">
            <a:off x="7626439" y="3546421"/>
            <a:ext cx="1735870" cy="826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6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6DD0EE94-A4F0-D569-7422-4EA8443CD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069" y="1650394"/>
            <a:ext cx="6691745" cy="3874168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096000" y="4571998"/>
            <a:ext cx="1554480" cy="315885"/>
          </a:xfrm>
          <a:prstGeom prst="lef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604" y="3172914"/>
            <a:ext cx="1652159" cy="4145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6167" y="1027574"/>
            <a:ext cx="962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Open the </a:t>
            </a:r>
            <a:r>
              <a:rPr lang="en-US" sz="2800" b="1" dirty="0" err="1">
                <a:solidFill>
                  <a:srgbClr val="FF0000"/>
                </a:solidFill>
              </a:rPr>
              <a:t>ADC_Pot_Bar_Graph_Temp.ino</a:t>
            </a:r>
            <a:r>
              <a:rPr lang="en-US" sz="2800" dirty="0">
                <a:solidFill>
                  <a:srgbClr val="FF0000"/>
                </a:solidFill>
              </a:rPr>
              <a:t> File in the Arduino IDE</a:t>
            </a:r>
          </a:p>
        </p:txBody>
      </p:sp>
    </p:spTree>
    <p:extLst>
      <p:ext uri="{BB962C8B-B14F-4D97-AF65-F5344CB8AC3E}">
        <p14:creationId xmlns:p14="http://schemas.microsoft.com/office/powerpoint/2010/main" val="316262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5" y="2086495"/>
            <a:ext cx="10300269" cy="2194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244" y="2864271"/>
            <a:ext cx="1652159" cy="414564"/>
          </a:xfrm>
          <a:prstGeom prst="rect">
            <a:avLst/>
          </a:prstGeom>
        </p:spPr>
      </p:pic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B076735B-AC8F-A145-33F8-6E5BCD697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1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15" y="1647514"/>
            <a:ext cx="8021782" cy="3022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80" y="2332257"/>
            <a:ext cx="1652159" cy="414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360" y="3903362"/>
            <a:ext cx="1652159" cy="414564"/>
          </a:xfrm>
          <a:prstGeom prst="rect">
            <a:avLst/>
          </a:prstGeom>
        </p:spPr>
      </p:pic>
      <p:pic>
        <p:nvPicPr>
          <p:cNvPr id="3" name="Picture 2" descr="A blue and white symbol&#10;&#10;Description automatically generated">
            <a:extLst>
              <a:ext uri="{FF2B5EF4-FFF2-40B4-BE49-F238E27FC236}">
                <a16:creationId xmlns:a16="http://schemas.microsoft.com/office/drawing/2014/main" id="{688A978F-5E7A-AF1F-D63D-F5C1F7317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6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ymbol&#10;&#10;Description automatically generated">
            <a:extLst>
              <a:ext uri="{FF2B5EF4-FFF2-40B4-BE49-F238E27FC236}">
                <a16:creationId xmlns:a16="http://schemas.microsoft.com/office/drawing/2014/main" id="{3863976B-FC99-FCBB-869C-8BC3EE86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691" y="0"/>
            <a:ext cx="1399309" cy="1399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A823C-E491-F40F-8ADE-60FD3F0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Code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FCBD6-753B-8094-5AE1-55FFB69CC2A6}"/>
              </a:ext>
            </a:extLst>
          </p:cNvPr>
          <p:cNvSpPr txBox="1"/>
          <p:nvPr/>
        </p:nvSpPr>
        <p:spPr>
          <a:xfrm>
            <a:off x="769125" y="1627712"/>
            <a:ext cx="70115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Turn the Potentiometer and watch the LEDs light up accordingly.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no LEDS turn on, flip your bar graph around.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45" y="1030778"/>
            <a:ext cx="3366655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196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wyo_powerpoint_template1 [Read-Only]" id="{4B645B48-1D4D-4A7E-A227-940AAC3A88AC}" vid="{38082606-69BA-4892-877D-46BB1B9206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846</Words>
  <Application>Microsoft Office PowerPoint</Application>
  <PresentationFormat>Widescreen</PresentationFormat>
  <Paragraphs>100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Wingdings</vt:lpstr>
      <vt:lpstr>Custom Design</vt:lpstr>
      <vt:lpstr> ADC Potentiometer Bar Graph </vt:lpstr>
      <vt:lpstr>Goals</vt:lpstr>
      <vt:lpstr>What is a Potentiometer</vt:lpstr>
      <vt:lpstr>Analog to Digital Conversion With Arduino</vt:lpstr>
      <vt:lpstr>The Circuit</vt:lpstr>
      <vt:lpstr>The Code</vt:lpstr>
      <vt:lpstr>The Code</vt:lpstr>
      <vt:lpstr>The Code</vt:lpstr>
      <vt:lpstr>Run the Code </vt:lpstr>
      <vt:lpstr>Advanced Introduction </vt:lpstr>
      <vt:lpstr>User Defined Functions </vt:lpstr>
      <vt:lpstr>Switch Case </vt:lpstr>
      <vt:lpstr>Advanced Circuit</vt:lpstr>
      <vt:lpstr>Advanced Coding</vt:lpstr>
      <vt:lpstr>Advanced Coding</vt:lpstr>
      <vt:lpstr>Advanced Coding</vt:lpstr>
      <vt:lpstr>Advanced Coding</vt:lpstr>
      <vt:lpstr>Advanced Coding</vt:lpstr>
      <vt:lpstr>Advanced Coding</vt:lpstr>
      <vt:lpstr>Advanced Coding</vt:lpstr>
      <vt:lpstr>Run the New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Tripwire with Alarm Raspberry Pi with Python</dc:title>
  <dc:creator>Sully Fagan</dc:creator>
  <cp:lastModifiedBy>Sully Fagan</cp:lastModifiedBy>
  <cp:revision>45</cp:revision>
  <dcterms:created xsi:type="dcterms:W3CDTF">2024-06-14T21:00:22Z</dcterms:created>
  <dcterms:modified xsi:type="dcterms:W3CDTF">2025-07-18T13:47:52Z</dcterms:modified>
</cp:coreProperties>
</file>